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68" r:id="rId6"/>
    <p:sldId id="266" r:id="rId7"/>
    <p:sldId id="264" r:id="rId8"/>
    <p:sldId id="269" r:id="rId9"/>
  </p:sldIdLst>
  <p:sldSz cx="14630400" cy="8229600"/>
  <p:notesSz cx="8229600" cy="14630400"/>
  <p:embeddedFontLst>
    <p:embeddedFont>
      <p:font typeface="Microsoft GothicNeo" panose="020B0500000101010101" pitchFamily="34" charset="-127"/>
      <p:regular r:id="rId11"/>
      <p:bold r:id="rId12"/>
    </p:embeddedFont>
    <p:embeddedFont>
      <p:font typeface="Prata" pitchFamily="2" charset="77"/>
      <p:regular r:id="rId13"/>
    </p:embeddedFont>
    <p:embeddedFont>
      <p:font typeface="Raleway" pitchFamily="2" charset="77"/>
      <p:regular r:id="rId14"/>
      <p:bold r:id="rId15"/>
      <p:italic r:id="rId16"/>
      <p:boldItalic r:id="rId17"/>
    </p:embeddedFont>
    <p:embeddedFont>
      <p:font typeface="Rockwell" panose="02060603020205020403" pitchFamily="18" charset="77"/>
      <p:regular r:id="rId18"/>
      <p:bold r:id="rId19"/>
      <p:italic r:id="rId20"/>
      <p:boldItalic r:id="rId21"/>
    </p:embeddedFont>
    <p:embeddedFont>
      <p:font typeface="Rockwell Condensed" panose="02060603050405020104" pitchFamily="18" charset="77"/>
      <p:regular r:id="rId22"/>
      <p:bold r:id="rId23"/>
    </p:embeddedFont>
    <p:embeddedFont>
      <p:font typeface="Rockwell Extra Bold" panose="02060603020205020403" pitchFamily="18" charset="77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E4DC6C-1550-B33D-D818-2338F7245F1C}" name="sotutey" initials="" userId="S::sotutey@mtu.edu::5edfadc9-c8b3-4bcc-9f66-328856d374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62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3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5001" y="16163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" name="Rectangle 7"/>
          <p:cNvSpPr/>
          <p:nvPr/>
        </p:nvSpPr>
        <p:spPr>
          <a:xfrm>
            <a:off x="1105001" y="51596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" name="Rectangle 8"/>
          <p:cNvSpPr/>
          <p:nvPr/>
        </p:nvSpPr>
        <p:spPr>
          <a:xfrm>
            <a:off x="1105001" y="1781735"/>
            <a:ext cx="12267590" cy="32918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grpSp>
        <p:nvGrpSpPr>
          <p:cNvPr id="10" name="Group 9"/>
          <p:cNvGrpSpPr/>
          <p:nvPr/>
        </p:nvGrpSpPr>
        <p:grpSpPr>
          <a:xfrm>
            <a:off x="11579058" y="4882708"/>
            <a:ext cx="1297085" cy="129708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718667"/>
            <a:ext cx="11960352" cy="3642970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152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818" y="5266944"/>
            <a:ext cx="9469526" cy="1283818"/>
          </a:xfrm>
        </p:spPr>
        <p:txBody>
          <a:bodyPr>
            <a:normAutofit/>
          </a:bodyPr>
          <a:lstStyle>
            <a:lvl1pPr marL="0" indent="0" algn="l">
              <a:buNone/>
              <a:defRPr sz="2640">
                <a:solidFill>
                  <a:schemeClr val="tx1"/>
                </a:solidFill>
              </a:defRPr>
            </a:lvl1pPr>
            <a:lvl2pPr marL="548640" indent="0" algn="ctr">
              <a:buNone/>
              <a:defRPr sz="336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1279" y="5147201"/>
            <a:ext cx="1432642" cy="768096"/>
          </a:xfrm>
        </p:spPr>
        <p:txBody>
          <a:bodyPr/>
          <a:lstStyle>
            <a:lvl1pPr>
              <a:defRPr sz="336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276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33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640080"/>
            <a:ext cx="3063240" cy="67665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0160" y="640080"/>
            <a:ext cx="9006840" cy="67665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680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165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98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188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850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97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17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01587"/>
            <a:ext cx="14630400" cy="23280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554" y="1470355"/>
            <a:ext cx="11137392" cy="422452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929" y="6024067"/>
            <a:ext cx="10863072" cy="12801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12401" y="7527341"/>
            <a:ext cx="3173171" cy="43815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249" y="7527341"/>
            <a:ext cx="7593178" cy="43815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76879" y="2791018"/>
            <a:ext cx="1297085" cy="129708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442" y="3007360"/>
            <a:ext cx="1425958" cy="864398"/>
          </a:xfrm>
        </p:spPr>
        <p:txBody>
          <a:bodyPr/>
          <a:lstStyle>
            <a:lvl1pPr>
              <a:defRPr sz="336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680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3818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7069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336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7069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7069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061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3429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759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822960"/>
            <a:ext cx="8054035" cy="6024067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6215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964488" cy="82296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574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545690"/>
            <a:ext cx="12070080" cy="48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2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 b="1">
                <a:solidFill>
                  <a:srgbClr val="FFFFFF"/>
                </a:solidFill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3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3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kern="1200" cap="all" baseline="0"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19456" indent="-219456" algn="l" defTabSz="1097280" rtl="0" eaLnBrk="1" latinLnBrk="0" hangingPunct="1">
        <a:lnSpc>
          <a:spcPct val="90000"/>
        </a:lnSpc>
        <a:spcBef>
          <a:spcPts val="144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20848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Antenatal Care Reminder Application</a:t>
            </a:r>
            <a:endParaRPr lang="en-US" sz="6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9357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i="1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Managing Patient Reminders Efficiently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5537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Presented by:                                            Date: December 2, 2024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618875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026456" y="5553789"/>
            <a:ext cx="21915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Raleway Bold" pitchFamily="34" charset="-122"/>
                <a:cs typeface="Times New Roman" panose="02020603050405020304" pitchFamily="18" charset="0"/>
              </a:rPr>
              <a:t>by Syllas Otutey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3"/>
    </mc:Choice>
    <mc:Fallback>
      <p:transition spd="slow" advTm="52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07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Introduction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2096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Antenatal care is crucial for maternal and fetal health. This application simplifies appointment tracking, ensuring timely reminders.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34457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dirty="0">
              <a:solidFill>
                <a:schemeClr val="bg1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0243" y="353079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1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3445788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Efficient Appointment Tracking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30906" y="464486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The app tracks appointments, due dates, and reminders.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85467" y="34457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36319" y="353079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1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3" y="344578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Centralized Data Management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22583" y="42905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Consolidates patient data, reducing manual workload and errors.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62155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43451" y="6300549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1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Problem Analysis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530906" y="670595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Manual systems are prone to errors, lacking real-time updates.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0"/>
    </mc:Choice>
    <mc:Fallback>
      <p:transition spd="slow" advTm="55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17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for the User Interface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680692"/>
            <a:ext cx="75564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7810" y="268831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2832021"/>
            <a:ext cx="5436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Patient Name:</a:t>
            </a:r>
            <a:r>
              <a:rPr lang="en-US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A text input field to enter the patient's name.</a:t>
            </a:r>
          </a:p>
          <a:p>
            <a:pPr>
              <a:lnSpc>
                <a:spcPts val="2850"/>
              </a:lnSpc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9024" y="283202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7810" y="333863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14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Due Date:</a:t>
            </a:r>
            <a:r>
              <a:rPr lang="en-US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 date input field to enter the patient's due date (format: MM-DD-YYYY).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890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4624" y="4132659"/>
            <a:ext cx="81157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Reminder Time: </a:t>
            </a:r>
            <a:r>
              <a:rPr lang="en-US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 datetime input field to specify when the reminder should occur </a:t>
            </a:r>
          </a:p>
          <a:p>
            <a:pPr>
              <a:lnSpc>
                <a:spcPts val="2850"/>
              </a:lnSpc>
            </a:pPr>
            <a:r>
              <a:rPr lang="en-US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(format: MM-DD-YYYY HH:MM).</a:t>
            </a:r>
            <a:endParaRPr lang="en-US" sz="1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890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7810" y="463927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14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Save Button: </a:t>
            </a:r>
            <a:r>
              <a:rPr lang="en-US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 button to save the entered information to the database.</a:t>
            </a:r>
          </a:p>
          <a:p>
            <a:pPr>
              <a:lnSpc>
                <a:spcPts val="2850"/>
              </a:lnSpc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2890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287810" y="528959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14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Feedback: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Alerts that confirm success or show error messages when</a:t>
            </a:r>
          </a:p>
          <a:p>
            <a:pPr>
              <a:lnSpc>
                <a:spcPts val="285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is incomplete or incorrect.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90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287810" y="593990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514624" y="608361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289024" y="608361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2" grpId="0" animBg="1"/>
      <p:bldP spid="15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9213"/>
            <a:ext cx="7369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Features of the Application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Patient Data Storage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361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Securely store names, due dates, and reminder times.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06599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Efficient data entry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5081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Automatic updates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3554968"/>
            <a:ext cx="3367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Appointment Reminders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32928" y="41361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Alerts users about antenatal appointments.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32928" y="506599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Timely notifications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32928" y="55081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Customizable alerts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72067" y="3554968"/>
            <a:ext cx="2869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Database Integration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72067" y="41361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Utilizes MySQL for reliable data management.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72067" y="506599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Secure access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872067" y="55081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Easy retrieval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1469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31D756-FD41-34EC-854B-88BEC3574512}"/>
              </a:ext>
            </a:extLst>
          </p:cNvPr>
          <p:cNvSpPr txBox="1"/>
          <p:nvPr/>
        </p:nvSpPr>
        <p:spPr>
          <a:xfrm>
            <a:off x="53716" y="17551"/>
            <a:ext cx="505168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Imported modules</a:t>
            </a:r>
          </a:p>
          <a:p>
            <a:r>
              <a:rPr lang="en-US" sz="2800" dirty="0"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import </a:t>
            </a:r>
            <a:r>
              <a:rPr lang="en-US" sz="2800" dirty="0" err="1"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mysql.connector</a:t>
            </a:r>
            <a:endParaRPr lang="en-US" sz="2800" dirty="0">
              <a:latin typeface="Times New Roman" panose="02020603050405020304" pitchFamily="18" charset="0"/>
              <a:ea typeface="Microsoft GothicNeo" panose="02000300000000000000" pitchFamily="2" charset="-127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from </a:t>
            </a:r>
            <a:r>
              <a:rPr lang="en-US" sz="2800" dirty="0" err="1"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tkinter</a:t>
            </a:r>
            <a:r>
              <a:rPr lang="en-US" sz="2800" dirty="0"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 import </a:t>
            </a:r>
            <a:r>
              <a:rPr lang="en-US" sz="2800" dirty="0" err="1"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messagebox</a:t>
            </a:r>
            <a:endParaRPr lang="en-US" sz="2800" dirty="0">
              <a:latin typeface="Times New Roman" panose="02020603050405020304" pitchFamily="18" charset="0"/>
              <a:ea typeface="Microsoft GothicNeo" panose="02000300000000000000" pitchFamily="2" charset="-127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from datetime import datetime, </a:t>
            </a:r>
          </a:p>
          <a:p>
            <a:r>
              <a:rPr lang="en-US" sz="2800" dirty="0"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import </a:t>
            </a:r>
            <a:r>
              <a:rPr lang="en-US" sz="2800" dirty="0" err="1"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tkinter</a:t>
            </a:r>
            <a:r>
              <a:rPr lang="en-US" sz="2800" dirty="0"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 as </a:t>
            </a:r>
            <a:r>
              <a:rPr lang="en-US" sz="2800" dirty="0" err="1"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tk</a:t>
            </a:r>
            <a:endParaRPr lang="en-US" sz="2800" dirty="0">
              <a:latin typeface="Times New Roman" panose="02020603050405020304" pitchFamily="18" charset="0"/>
              <a:ea typeface="Microsoft GothicNeo" panose="02000300000000000000" pitchFamily="2" charset="-127"/>
              <a:cs typeface="Times New Roman" panose="02020603050405020304" pitchFamily="18" charset="0"/>
            </a:endParaRPr>
          </a:p>
          <a:p>
            <a:endParaRPr lang="en-US" dirty="0">
              <a:latin typeface="Microsoft GothicNeo" panose="02000300000000000000" pitchFamily="2" charset="-127"/>
              <a:ea typeface="Microsoft GothicNeo" panose="02000300000000000000" pitchFamily="2" charset="-127"/>
            </a:endParaRP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923B80-924B-6B0A-4342-74446943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6" y="2267353"/>
            <a:ext cx="7130512" cy="5911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016BB5-E013-2CBD-353A-D37986B8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875" y="3954959"/>
            <a:ext cx="5118100" cy="323478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F3363F6-43B0-2E9C-2BB4-397859EBE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866" y="4937582"/>
            <a:ext cx="3340100" cy="2603500"/>
          </a:xfrm>
          <a:prstGeom prst="rect">
            <a:avLst/>
          </a:prstGeom>
        </p:spPr>
      </p:pic>
      <p:pic>
        <p:nvPicPr>
          <p:cNvPr id="14" name="Picture 13" descr="A screenshot of a medical reminder&#10;&#10;Description automatically generated">
            <a:extLst>
              <a:ext uri="{FF2B5EF4-FFF2-40B4-BE49-F238E27FC236}">
                <a16:creationId xmlns:a16="http://schemas.microsoft.com/office/drawing/2014/main" id="{E430ACA8-3FF0-28EB-2B51-11BC92214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875" y="404501"/>
            <a:ext cx="5118100" cy="3225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6C3481-1BFE-0270-38DB-63E50DECBD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32450" y="631722"/>
            <a:ext cx="3365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1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D0477FF-5E66-41FD-EC53-7EC06AC11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4" y="0"/>
            <a:ext cx="7182346" cy="8229600"/>
          </a:xfrm>
          <a:prstGeom prst="rect">
            <a:avLst/>
          </a:prstGeom>
        </p:spPr>
      </p:pic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E5192C9-6CCD-0794-F825-F1D4E8C4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442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6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920" y="742355"/>
            <a:ext cx="5618917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latin typeface="Prata" pitchFamily="34" charset="0"/>
                <a:ea typeface="Prata" pitchFamily="34" charset="-122"/>
                <a:cs typeface="Prata" pitchFamily="34" charset="-120"/>
              </a:rPr>
              <a:t>LONG TERM GOALS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519982" y="1709023"/>
            <a:ext cx="22860" cy="5778103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43700" y="2167890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96263" y="1944172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77238" y="2022515"/>
            <a:ext cx="1082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36118" y="1859160"/>
            <a:ext cx="361557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latin typeface="Prata" pitchFamily="34" charset="0"/>
                <a:ea typeface="Prata" pitchFamily="34" charset="-122"/>
                <a:cs typeface="Prata" pitchFamily="34" charset="-120"/>
              </a:rPr>
              <a:t>Email and SMS Notifications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80960" y="2369820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Automatically send reminders via preferred channels.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43700" y="3581043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96263" y="3357324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35328" y="3435668"/>
            <a:ext cx="192167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680960" y="3331131"/>
            <a:ext cx="348138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latin typeface="Prata" pitchFamily="34" charset="0"/>
                <a:ea typeface="Prata" pitchFamily="34" charset="-122"/>
                <a:cs typeface="Prata" pitchFamily="34" charset="-120"/>
              </a:rPr>
              <a:t>Advanced Search and Filter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680960" y="3782973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Search patient records by various criteria effortlessly.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43700" y="4994196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96263" y="4770477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34257" y="4848820"/>
            <a:ext cx="19431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680960" y="4744283"/>
            <a:ext cx="329053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latin typeface="Prata" pitchFamily="34" charset="0"/>
                <a:ea typeface="Prata" pitchFamily="34" charset="-122"/>
                <a:cs typeface="Prata" pitchFamily="34" charset="-120"/>
              </a:rPr>
              <a:t>Comprehensive Reporting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80960" y="5196126"/>
            <a:ext cx="621792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Generate detailed reports on patient appointments and reminders.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43700" y="6741795"/>
            <a:ext cx="73152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296263" y="6518077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439733" y="6596420"/>
            <a:ext cx="18335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680960" y="6491883"/>
            <a:ext cx="347614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latin typeface="Prata" pitchFamily="34" charset="0"/>
                <a:ea typeface="Prata" pitchFamily="34" charset="-122"/>
                <a:cs typeface="Prata" pitchFamily="34" charset="-120"/>
              </a:rPr>
              <a:t>Web and Mobile Expansion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680960" y="6943725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Broaden access through web-based and mobile versions.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00" y="1616335"/>
            <a:ext cx="12267591" cy="96819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00" y="5159635"/>
            <a:ext cx="12267591" cy="96819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00" y="1781734"/>
            <a:ext cx="12267591" cy="329184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79058" y="4882707"/>
            <a:ext cx="1297084" cy="1297083"/>
            <a:chOff x="9685338" y="4460675"/>
            <a:chExt cx="1080904" cy="1080902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41342-C2D5-4E47-D825-EE004C3C9172}"/>
              </a:ext>
            </a:extLst>
          </p:cNvPr>
          <p:cNvSpPr txBox="1"/>
          <p:nvPr/>
        </p:nvSpPr>
        <p:spPr>
          <a:xfrm>
            <a:off x="7867320" y="1632591"/>
            <a:ext cx="5967013" cy="37280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cap="all" spc="-15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7314834" cy="82295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8" name="Graphic 107" descr="Smiling Face with No Fill">
            <a:extLst>
              <a:ext uri="{FF2B5EF4-FFF2-40B4-BE49-F238E27FC236}">
                <a16:creationId xmlns:a16="http://schemas.microsoft.com/office/drawing/2014/main" id="{149155BE-860E-4BCA-0D15-D27CEF2404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580" y="1831981"/>
            <a:ext cx="4565637" cy="45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7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11436</TotalTime>
  <Words>302</Words>
  <Application>Microsoft Macintosh PowerPoint</Application>
  <PresentationFormat>Custom</PresentationFormat>
  <Paragraphs>60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Raleway</vt:lpstr>
      <vt:lpstr>Calibri</vt:lpstr>
      <vt:lpstr>Wingdings</vt:lpstr>
      <vt:lpstr>Rockwell Extra Bold</vt:lpstr>
      <vt:lpstr>Aptos</vt:lpstr>
      <vt:lpstr>Rockwell</vt:lpstr>
      <vt:lpstr>Rockwell Condensed</vt:lpstr>
      <vt:lpstr>Times New Roman</vt:lpstr>
      <vt:lpstr>Prata</vt:lpstr>
      <vt:lpstr>Microsoft GothicNeo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sotutey</cp:lastModifiedBy>
  <cp:revision>15</cp:revision>
  <dcterms:created xsi:type="dcterms:W3CDTF">2024-11-14T01:00:05Z</dcterms:created>
  <dcterms:modified xsi:type="dcterms:W3CDTF">2024-12-04T23:10:12Z</dcterms:modified>
</cp:coreProperties>
</file>